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1" r:id="rId3"/>
    <p:sldId id="334" r:id="rId4"/>
    <p:sldId id="257" r:id="rId5"/>
    <p:sldId id="347" r:id="rId6"/>
    <p:sldId id="333" r:id="rId7"/>
    <p:sldId id="323" r:id="rId8"/>
    <p:sldId id="337" r:id="rId9"/>
    <p:sldId id="335" r:id="rId10"/>
    <p:sldId id="349" r:id="rId11"/>
    <p:sldId id="350" r:id="rId12"/>
    <p:sldId id="348" r:id="rId13"/>
    <p:sldId id="321" r:id="rId1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2D6717-ABAC-459F-A25C-461729037A2D}">
          <p14:sldIdLst>
            <p14:sldId id="256"/>
            <p14:sldId id="331"/>
            <p14:sldId id="334"/>
            <p14:sldId id="257"/>
            <p14:sldId id="347"/>
            <p14:sldId id="333"/>
            <p14:sldId id="323"/>
            <p14:sldId id="337"/>
            <p14:sldId id="335"/>
            <p14:sldId id="349"/>
            <p14:sldId id="350"/>
            <p14:sldId id="348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E821D-5BFD-44E1-A9F0-84B192882A41}" v="20" dt="2025-09-18T13:44:39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86410" autoAdjust="0"/>
  </p:normalViewPr>
  <p:slideViewPr>
    <p:cSldViewPr snapToGrid="0">
      <p:cViewPr varScale="1">
        <p:scale>
          <a:sx n="95" d="100"/>
          <a:sy n="95" d="100"/>
        </p:scale>
        <p:origin x="1668" y="96"/>
      </p:cViewPr>
      <p:guideLst/>
    </p:cSldViewPr>
  </p:slideViewPr>
  <p:outlineViewPr>
    <p:cViewPr>
      <p:scale>
        <a:sx n="33" d="100"/>
        <a:sy n="33" d="100"/>
      </p:scale>
      <p:origin x="0" y="-1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0B6A0-29FE-4769-A4E0-CBFDFE7D119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95F8ED-707A-4C4E-B49E-CE497974AAB0}">
      <dgm:prSet custT="1"/>
      <dgm:spPr/>
      <dgm:t>
        <a:bodyPr/>
        <a:lstStyle/>
        <a:p>
          <a:r>
            <a:rPr lang="en-GB" sz="2400" b="0" i="0" baseline="0" dirty="0"/>
            <a:t>Board’s Report</a:t>
          </a:r>
          <a:endParaRPr lang="en-US" sz="2400" dirty="0"/>
        </a:p>
      </dgm:t>
    </dgm:pt>
    <dgm:pt modelId="{D95BACF1-A087-4FDB-B1F0-BC026B1F0EB7}" type="parTrans" cxnId="{14BE8463-15F9-4CAE-A05F-66B83DCED103}">
      <dgm:prSet/>
      <dgm:spPr/>
      <dgm:t>
        <a:bodyPr/>
        <a:lstStyle/>
        <a:p>
          <a:endParaRPr lang="en-US"/>
        </a:p>
      </dgm:t>
    </dgm:pt>
    <dgm:pt modelId="{9D275CEF-7F8C-4E6D-8777-3135F2B77EC8}" type="sibTrans" cxnId="{14BE8463-15F9-4CAE-A05F-66B83DCED103}">
      <dgm:prSet/>
      <dgm:spPr/>
      <dgm:t>
        <a:bodyPr/>
        <a:lstStyle/>
        <a:p>
          <a:endParaRPr lang="en-US"/>
        </a:p>
      </dgm:t>
    </dgm:pt>
    <dgm:pt modelId="{29AF1880-B209-4DF9-980F-DDC5D7DDC90D}">
      <dgm:prSet custT="1"/>
      <dgm:spPr/>
      <dgm:t>
        <a:bodyPr/>
        <a:lstStyle/>
        <a:p>
          <a:r>
            <a:rPr lang="en-GB" sz="2400" b="0" i="0" baseline="0" dirty="0"/>
            <a:t>Managing Agent’s Report</a:t>
          </a:r>
          <a:endParaRPr lang="en-US" sz="2400" dirty="0"/>
        </a:p>
      </dgm:t>
    </dgm:pt>
    <dgm:pt modelId="{1A64BDB2-A8BE-4512-A161-F8D02DD3A259}" type="parTrans" cxnId="{1897C224-5972-4C40-9AB4-B0B42AC1D62A}">
      <dgm:prSet/>
      <dgm:spPr/>
      <dgm:t>
        <a:bodyPr/>
        <a:lstStyle/>
        <a:p>
          <a:endParaRPr lang="en-US"/>
        </a:p>
      </dgm:t>
    </dgm:pt>
    <dgm:pt modelId="{56F15B02-D525-46EB-9273-D09D9BBC4847}" type="sibTrans" cxnId="{1897C224-5972-4C40-9AB4-B0B42AC1D62A}">
      <dgm:prSet/>
      <dgm:spPr/>
      <dgm:t>
        <a:bodyPr/>
        <a:lstStyle/>
        <a:p>
          <a:endParaRPr lang="en-US"/>
        </a:p>
      </dgm:t>
    </dgm:pt>
    <dgm:pt modelId="{F25981BC-535F-43B3-B8C9-A5972A916CF2}">
      <dgm:prSet custT="1"/>
      <dgm:spPr/>
      <dgm:t>
        <a:bodyPr/>
        <a:lstStyle/>
        <a:p>
          <a:r>
            <a:rPr lang="en-GB" sz="2400" i="1" dirty="0"/>
            <a:t>Questions are welcome throughout and at the end.  </a:t>
          </a:r>
          <a:endParaRPr lang="en-US" sz="2400" dirty="0"/>
        </a:p>
      </dgm:t>
    </dgm:pt>
    <dgm:pt modelId="{3E17EBDE-8B14-4FAC-9A0B-EC20AAE65082}" type="parTrans" cxnId="{E329C62F-A70E-43BB-9D5D-AA37057D6AAA}">
      <dgm:prSet/>
      <dgm:spPr/>
      <dgm:t>
        <a:bodyPr/>
        <a:lstStyle/>
        <a:p>
          <a:endParaRPr lang="en-US"/>
        </a:p>
      </dgm:t>
    </dgm:pt>
    <dgm:pt modelId="{5B36CD23-BCDE-47FA-BAD5-999D8EF77E50}" type="sibTrans" cxnId="{E329C62F-A70E-43BB-9D5D-AA37057D6AAA}">
      <dgm:prSet/>
      <dgm:spPr/>
      <dgm:t>
        <a:bodyPr/>
        <a:lstStyle/>
        <a:p>
          <a:endParaRPr lang="en-US"/>
        </a:p>
      </dgm:t>
    </dgm:pt>
    <dgm:pt modelId="{FF9E4EF8-B1E2-4225-A755-C0CF8C0E1861}">
      <dgm:prSet custT="1"/>
      <dgm:spPr/>
      <dgm:t>
        <a:bodyPr/>
        <a:lstStyle/>
        <a:p>
          <a:r>
            <a:rPr lang="en-GB" sz="2400" i="1" dirty="0"/>
            <a:t>We want to hear your views!</a:t>
          </a:r>
          <a:endParaRPr lang="en-US" sz="2400" dirty="0"/>
        </a:p>
      </dgm:t>
    </dgm:pt>
    <dgm:pt modelId="{E5BE6057-3790-480B-89F5-A7AD443B7B81}" type="parTrans" cxnId="{1873551F-48E8-4052-A0E1-64EB18262A8E}">
      <dgm:prSet/>
      <dgm:spPr/>
      <dgm:t>
        <a:bodyPr/>
        <a:lstStyle/>
        <a:p>
          <a:endParaRPr lang="en-US"/>
        </a:p>
      </dgm:t>
    </dgm:pt>
    <dgm:pt modelId="{C50192D6-DDEE-4A8F-8DA4-DEB7CDF57AAD}" type="sibTrans" cxnId="{1873551F-48E8-4052-A0E1-64EB18262A8E}">
      <dgm:prSet/>
      <dgm:spPr/>
      <dgm:t>
        <a:bodyPr/>
        <a:lstStyle/>
        <a:p>
          <a:endParaRPr lang="en-US"/>
        </a:p>
      </dgm:t>
    </dgm:pt>
    <dgm:pt modelId="{754A14E9-6AD8-4F05-93A7-39182D5AB1C2}" type="pres">
      <dgm:prSet presAssocID="{5FC0B6A0-29FE-4769-A4E0-CBFDFE7D1195}" presName="root" presStyleCnt="0">
        <dgm:presLayoutVars>
          <dgm:dir/>
          <dgm:resizeHandles val="exact"/>
        </dgm:presLayoutVars>
      </dgm:prSet>
      <dgm:spPr/>
    </dgm:pt>
    <dgm:pt modelId="{034C0263-FBD4-4656-891B-AB008645B438}" type="pres">
      <dgm:prSet presAssocID="{1C95F8ED-707A-4C4E-B49E-CE497974AAB0}" presName="compNode" presStyleCnt="0"/>
      <dgm:spPr/>
    </dgm:pt>
    <dgm:pt modelId="{68623613-EC5F-4472-84B8-34C49450E5A0}" type="pres">
      <dgm:prSet presAssocID="{1C95F8ED-707A-4C4E-B49E-CE497974AA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BDF3286-0ACB-40B6-80E6-8CD072125E77}" type="pres">
      <dgm:prSet presAssocID="{1C95F8ED-707A-4C4E-B49E-CE497974AAB0}" presName="spaceRect" presStyleCnt="0"/>
      <dgm:spPr/>
    </dgm:pt>
    <dgm:pt modelId="{17176E8B-0D95-47AB-9B09-5B146B09C702}" type="pres">
      <dgm:prSet presAssocID="{1C95F8ED-707A-4C4E-B49E-CE497974AAB0}" presName="textRect" presStyleLbl="revTx" presStyleIdx="0" presStyleCnt="4">
        <dgm:presLayoutVars>
          <dgm:chMax val="1"/>
          <dgm:chPref val="1"/>
        </dgm:presLayoutVars>
      </dgm:prSet>
      <dgm:spPr/>
    </dgm:pt>
    <dgm:pt modelId="{E0616120-7A5C-4EAE-967B-1140874F909E}" type="pres">
      <dgm:prSet presAssocID="{9D275CEF-7F8C-4E6D-8777-3135F2B77EC8}" presName="sibTrans" presStyleCnt="0"/>
      <dgm:spPr/>
    </dgm:pt>
    <dgm:pt modelId="{96B6DB84-CE06-432E-93F7-8410CEE2F4B2}" type="pres">
      <dgm:prSet presAssocID="{29AF1880-B209-4DF9-980F-DDC5D7DDC90D}" presName="compNode" presStyleCnt="0"/>
      <dgm:spPr/>
    </dgm:pt>
    <dgm:pt modelId="{60671B7C-9918-49D3-9160-6FF194834667}" type="pres">
      <dgm:prSet presAssocID="{29AF1880-B209-4DF9-980F-DDC5D7DDC9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A9725E9-F405-4210-897F-292567C52918}" type="pres">
      <dgm:prSet presAssocID="{29AF1880-B209-4DF9-980F-DDC5D7DDC90D}" presName="spaceRect" presStyleCnt="0"/>
      <dgm:spPr/>
    </dgm:pt>
    <dgm:pt modelId="{96EB3CAC-F3BB-411D-928E-EAE9ED26B76C}" type="pres">
      <dgm:prSet presAssocID="{29AF1880-B209-4DF9-980F-DDC5D7DDC90D}" presName="textRect" presStyleLbl="revTx" presStyleIdx="1" presStyleCnt="4">
        <dgm:presLayoutVars>
          <dgm:chMax val="1"/>
          <dgm:chPref val="1"/>
        </dgm:presLayoutVars>
      </dgm:prSet>
      <dgm:spPr/>
    </dgm:pt>
    <dgm:pt modelId="{94EFE8B8-D962-4510-A279-A6276A0619B7}" type="pres">
      <dgm:prSet presAssocID="{56F15B02-D525-46EB-9273-D09D9BBC4847}" presName="sibTrans" presStyleCnt="0"/>
      <dgm:spPr/>
    </dgm:pt>
    <dgm:pt modelId="{6828315D-29B6-43D8-AED8-0E840DA810C5}" type="pres">
      <dgm:prSet presAssocID="{F25981BC-535F-43B3-B8C9-A5972A916CF2}" presName="compNode" presStyleCnt="0"/>
      <dgm:spPr/>
    </dgm:pt>
    <dgm:pt modelId="{A87B3268-77EE-4F21-8DD3-8247FCAA9B56}" type="pres">
      <dgm:prSet presAssocID="{F25981BC-535F-43B3-B8C9-A5972A916CF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4F205251-F9B8-4F1C-972B-A74918B7B3C7}" type="pres">
      <dgm:prSet presAssocID="{F25981BC-535F-43B3-B8C9-A5972A916CF2}" presName="spaceRect" presStyleCnt="0"/>
      <dgm:spPr/>
    </dgm:pt>
    <dgm:pt modelId="{257D88DB-360E-476F-BD47-8EC729313054}" type="pres">
      <dgm:prSet presAssocID="{F25981BC-535F-43B3-B8C9-A5972A916CF2}" presName="textRect" presStyleLbl="revTx" presStyleIdx="2" presStyleCnt="4">
        <dgm:presLayoutVars>
          <dgm:chMax val="1"/>
          <dgm:chPref val="1"/>
        </dgm:presLayoutVars>
      </dgm:prSet>
      <dgm:spPr/>
    </dgm:pt>
    <dgm:pt modelId="{E5E263F7-4159-4C7C-88B9-6B41AF58E756}" type="pres">
      <dgm:prSet presAssocID="{5B36CD23-BCDE-47FA-BAD5-999D8EF77E50}" presName="sibTrans" presStyleCnt="0"/>
      <dgm:spPr/>
    </dgm:pt>
    <dgm:pt modelId="{FD9B8880-E7AE-40A9-9338-7B5AB71A3D81}" type="pres">
      <dgm:prSet presAssocID="{FF9E4EF8-B1E2-4225-A755-C0CF8C0E1861}" presName="compNode" presStyleCnt="0"/>
      <dgm:spPr/>
    </dgm:pt>
    <dgm:pt modelId="{6ABB6434-A132-42C8-8749-049FFAC38224}" type="pres">
      <dgm:prSet presAssocID="{FF9E4EF8-B1E2-4225-A755-C0CF8C0E18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B545DA55-2AC5-42E7-9991-CA4CEE80529C}" type="pres">
      <dgm:prSet presAssocID="{FF9E4EF8-B1E2-4225-A755-C0CF8C0E1861}" presName="spaceRect" presStyleCnt="0"/>
      <dgm:spPr/>
    </dgm:pt>
    <dgm:pt modelId="{7EFACD01-463B-4341-AC99-16AE5A4ED454}" type="pres">
      <dgm:prSet presAssocID="{FF9E4EF8-B1E2-4225-A755-C0CF8C0E186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138501F-1BEC-4A5F-BE94-14C5DE350C62}" type="presOf" srcId="{5FC0B6A0-29FE-4769-A4E0-CBFDFE7D1195}" destId="{754A14E9-6AD8-4F05-93A7-39182D5AB1C2}" srcOrd="0" destOrd="0" presId="urn:microsoft.com/office/officeart/2018/2/layout/IconLabelList"/>
    <dgm:cxn modelId="{1873551F-48E8-4052-A0E1-64EB18262A8E}" srcId="{5FC0B6A0-29FE-4769-A4E0-CBFDFE7D1195}" destId="{FF9E4EF8-B1E2-4225-A755-C0CF8C0E1861}" srcOrd="3" destOrd="0" parTransId="{E5BE6057-3790-480B-89F5-A7AD443B7B81}" sibTransId="{C50192D6-DDEE-4A8F-8DA4-DEB7CDF57AAD}"/>
    <dgm:cxn modelId="{1897C224-5972-4C40-9AB4-B0B42AC1D62A}" srcId="{5FC0B6A0-29FE-4769-A4E0-CBFDFE7D1195}" destId="{29AF1880-B209-4DF9-980F-DDC5D7DDC90D}" srcOrd="1" destOrd="0" parTransId="{1A64BDB2-A8BE-4512-A161-F8D02DD3A259}" sibTransId="{56F15B02-D525-46EB-9273-D09D9BBC4847}"/>
    <dgm:cxn modelId="{E329C62F-A70E-43BB-9D5D-AA37057D6AAA}" srcId="{5FC0B6A0-29FE-4769-A4E0-CBFDFE7D1195}" destId="{F25981BC-535F-43B3-B8C9-A5972A916CF2}" srcOrd="2" destOrd="0" parTransId="{3E17EBDE-8B14-4FAC-9A0B-EC20AAE65082}" sibTransId="{5B36CD23-BCDE-47FA-BAD5-999D8EF77E50}"/>
    <dgm:cxn modelId="{14BE8463-15F9-4CAE-A05F-66B83DCED103}" srcId="{5FC0B6A0-29FE-4769-A4E0-CBFDFE7D1195}" destId="{1C95F8ED-707A-4C4E-B49E-CE497974AAB0}" srcOrd="0" destOrd="0" parTransId="{D95BACF1-A087-4FDB-B1F0-BC026B1F0EB7}" sibTransId="{9D275CEF-7F8C-4E6D-8777-3135F2B77EC8}"/>
    <dgm:cxn modelId="{0516A493-FB72-401D-8304-9A6A71DE3D12}" type="presOf" srcId="{F25981BC-535F-43B3-B8C9-A5972A916CF2}" destId="{257D88DB-360E-476F-BD47-8EC729313054}" srcOrd="0" destOrd="0" presId="urn:microsoft.com/office/officeart/2018/2/layout/IconLabelList"/>
    <dgm:cxn modelId="{BEBA0294-6720-4BD8-8303-7CD12D56F478}" type="presOf" srcId="{FF9E4EF8-B1E2-4225-A755-C0CF8C0E1861}" destId="{7EFACD01-463B-4341-AC99-16AE5A4ED454}" srcOrd="0" destOrd="0" presId="urn:microsoft.com/office/officeart/2018/2/layout/IconLabelList"/>
    <dgm:cxn modelId="{21CBF2D9-15AF-44B1-BBB3-DFF4C32D3F89}" type="presOf" srcId="{29AF1880-B209-4DF9-980F-DDC5D7DDC90D}" destId="{96EB3CAC-F3BB-411D-928E-EAE9ED26B76C}" srcOrd="0" destOrd="0" presId="urn:microsoft.com/office/officeart/2018/2/layout/IconLabelList"/>
    <dgm:cxn modelId="{71E0BCDF-6DBF-42A3-BEF6-66F3D70417A9}" type="presOf" srcId="{1C95F8ED-707A-4C4E-B49E-CE497974AAB0}" destId="{17176E8B-0D95-47AB-9B09-5B146B09C702}" srcOrd="0" destOrd="0" presId="urn:microsoft.com/office/officeart/2018/2/layout/IconLabelList"/>
    <dgm:cxn modelId="{8C7D0DF9-9C99-4A09-B4B1-E32B2F2FB1FF}" type="presParOf" srcId="{754A14E9-6AD8-4F05-93A7-39182D5AB1C2}" destId="{034C0263-FBD4-4656-891B-AB008645B438}" srcOrd="0" destOrd="0" presId="urn:microsoft.com/office/officeart/2018/2/layout/IconLabelList"/>
    <dgm:cxn modelId="{DA81EA3C-0615-4014-8CDC-EC7C0CFF755E}" type="presParOf" srcId="{034C0263-FBD4-4656-891B-AB008645B438}" destId="{68623613-EC5F-4472-84B8-34C49450E5A0}" srcOrd="0" destOrd="0" presId="urn:microsoft.com/office/officeart/2018/2/layout/IconLabelList"/>
    <dgm:cxn modelId="{B0607478-CE37-4EF0-AED1-4E5B0115C3B7}" type="presParOf" srcId="{034C0263-FBD4-4656-891B-AB008645B438}" destId="{CBDF3286-0ACB-40B6-80E6-8CD072125E77}" srcOrd="1" destOrd="0" presId="urn:microsoft.com/office/officeart/2018/2/layout/IconLabelList"/>
    <dgm:cxn modelId="{B0AC00BF-EEA9-4E2F-81B5-DA6D1717D742}" type="presParOf" srcId="{034C0263-FBD4-4656-891B-AB008645B438}" destId="{17176E8B-0D95-47AB-9B09-5B146B09C702}" srcOrd="2" destOrd="0" presId="urn:microsoft.com/office/officeart/2018/2/layout/IconLabelList"/>
    <dgm:cxn modelId="{C65DE62D-75AC-41B9-8E2D-75A5C829545D}" type="presParOf" srcId="{754A14E9-6AD8-4F05-93A7-39182D5AB1C2}" destId="{E0616120-7A5C-4EAE-967B-1140874F909E}" srcOrd="1" destOrd="0" presId="urn:microsoft.com/office/officeart/2018/2/layout/IconLabelList"/>
    <dgm:cxn modelId="{0981276D-5392-4D61-9DC7-CCEF3DDDA79A}" type="presParOf" srcId="{754A14E9-6AD8-4F05-93A7-39182D5AB1C2}" destId="{96B6DB84-CE06-432E-93F7-8410CEE2F4B2}" srcOrd="2" destOrd="0" presId="urn:microsoft.com/office/officeart/2018/2/layout/IconLabelList"/>
    <dgm:cxn modelId="{B2C21934-5475-4BCD-AB26-4F0EE115F074}" type="presParOf" srcId="{96B6DB84-CE06-432E-93F7-8410CEE2F4B2}" destId="{60671B7C-9918-49D3-9160-6FF194834667}" srcOrd="0" destOrd="0" presId="urn:microsoft.com/office/officeart/2018/2/layout/IconLabelList"/>
    <dgm:cxn modelId="{FCA5F2D3-C8DA-4A59-87DC-F3695E3A1097}" type="presParOf" srcId="{96B6DB84-CE06-432E-93F7-8410CEE2F4B2}" destId="{5A9725E9-F405-4210-897F-292567C52918}" srcOrd="1" destOrd="0" presId="urn:microsoft.com/office/officeart/2018/2/layout/IconLabelList"/>
    <dgm:cxn modelId="{A243CFB4-812A-48DC-BD74-24A0330A0F0D}" type="presParOf" srcId="{96B6DB84-CE06-432E-93F7-8410CEE2F4B2}" destId="{96EB3CAC-F3BB-411D-928E-EAE9ED26B76C}" srcOrd="2" destOrd="0" presId="urn:microsoft.com/office/officeart/2018/2/layout/IconLabelList"/>
    <dgm:cxn modelId="{72D24DAE-F602-4FBE-865F-FF2D1EC897FF}" type="presParOf" srcId="{754A14E9-6AD8-4F05-93A7-39182D5AB1C2}" destId="{94EFE8B8-D962-4510-A279-A6276A0619B7}" srcOrd="3" destOrd="0" presId="urn:microsoft.com/office/officeart/2018/2/layout/IconLabelList"/>
    <dgm:cxn modelId="{C10F65FA-E12D-41D2-9CA0-20749F59DC76}" type="presParOf" srcId="{754A14E9-6AD8-4F05-93A7-39182D5AB1C2}" destId="{6828315D-29B6-43D8-AED8-0E840DA810C5}" srcOrd="4" destOrd="0" presId="urn:microsoft.com/office/officeart/2018/2/layout/IconLabelList"/>
    <dgm:cxn modelId="{626B7FDA-D1A6-485F-850B-EF038E3444C8}" type="presParOf" srcId="{6828315D-29B6-43D8-AED8-0E840DA810C5}" destId="{A87B3268-77EE-4F21-8DD3-8247FCAA9B56}" srcOrd="0" destOrd="0" presId="urn:microsoft.com/office/officeart/2018/2/layout/IconLabelList"/>
    <dgm:cxn modelId="{28B0F9EA-126E-46C5-8FA4-9AA803739885}" type="presParOf" srcId="{6828315D-29B6-43D8-AED8-0E840DA810C5}" destId="{4F205251-F9B8-4F1C-972B-A74918B7B3C7}" srcOrd="1" destOrd="0" presId="urn:microsoft.com/office/officeart/2018/2/layout/IconLabelList"/>
    <dgm:cxn modelId="{7EBB74ED-4B63-4862-A693-32EC903F83CB}" type="presParOf" srcId="{6828315D-29B6-43D8-AED8-0E840DA810C5}" destId="{257D88DB-360E-476F-BD47-8EC729313054}" srcOrd="2" destOrd="0" presId="urn:microsoft.com/office/officeart/2018/2/layout/IconLabelList"/>
    <dgm:cxn modelId="{1FB85C26-A7E2-4F7D-A09B-4FF3EC67E7C8}" type="presParOf" srcId="{754A14E9-6AD8-4F05-93A7-39182D5AB1C2}" destId="{E5E263F7-4159-4C7C-88B9-6B41AF58E756}" srcOrd="5" destOrd="0" presId="urn:microsoft.com/office/officeart/2018/2/layout/IconLabelList"/>
    <dgm:cxn modelId="{AD6A3F68-A3CE-4D77-897A-51A98C2C01C2}" type="presParOf" srcId="{754A14E9-6AD8-4F05-93A7-39182D5AB1C2}" destId="{FD9B8880-E7AE-40A9-9338-7B5AB71A3D81}" srcOrd="6" destOrd="0" presId="urn:microsoft.com/office/officeart/2018/2/layout/IconLabelList"/>
    <dgm:cxn modelId="{B57432B0-963E-41C2-B8A2-39A4615344F6}" type="presParOf" srcId="{FD9B8880-E7AE-40A9-9338-7B5AB71A3D81}" destId="{6ABB6434-A132-42C8-8749-049FFAC38224}" srcOrd="0" destOrd="0" presId="urn:microsoft.com/office/officeart/2018/2/layout/IconLabelList"/>
    <dgm:cxn modelId="{832F4728-B149-422A-9D98-4E0D156A4342}" type="presParOf" srcId="{FD9B8880-E7AE-40A9-9338-7B5AB71A3D81}" destId="{B545DA55-2AC5-42E7-9991-CA4CEE80529C}" srcOrd="1" destOrd="0" presId="urn:microsoft.com/office/officeart/2018/2/layout/IconLabelList"/>
    <dgm:cxn modelId="{3DBB4BC9-12CA-4D66-94AE-AD3DF9D0D7EB}" type="presParOf" srcId="{FD9B8880-E7AE-40A9-9338-7B5AB71A3D81}" destId="{7EFACD01-463B-4341-AC99-16AE5A4ED4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3613-EC5F-4472-84B8-34C49450E5A0}">
      <dsp:nvSpPr>
        <dsp:cNvPr id="0" name=""/>
        <dsp:cNvSpPr/>
      </dsp:nvSpPr>
      <dsp:spPr>
        <a:xfrm>
          <a:off x="481140" y="759890"/>
          <a:ext cx="783896" cy="783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76E8B-0D95-47AB-9B09-5B146B09C702}">
      <dsp:nvSpPr>
        <dsp:cNvPr id="0" name=""/>
        <dsp:cNvSpPr/>
      </dsp:nvSpPr>
      <dsp:spPr>
        <a:xfrm>
          <a:off x="2092" y="1968536"/>
          <a:ext cx="1741992" cy="162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/>
            <a:t>Board’s Report</a:t>
          </a:r>
          <a:endParaRPr lang="en-US" sz="2400" kern="1200" dirty="0"/>
        </a:p>
      </dsp:txBody>
      <dsp:txXfrm>
        <a:off x="2092" y="1968536"/>
        <a:ext cx="1741992" cy="1622910"/>
      </dsp:txXfrm>
    </dsp:sp>
    <dsp:sp modelId="{60671B7C-9918-49D3-9160-6FF194834667}">
      <dsp:nvSpPr>
        <dsp:cNvPr id="0" name=""/>
        <dsp:cNvSpPr/>
      </dsp:nvSpPr>
      <dsp:spPr>
        <a:xfrm>
          <a:off x="2527981" y="759890"/>
          <a:ext cx="783896" cy="7838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B3CAC-F3BB-411D-928E-EAE9ED26B76C}">
      <dsp:nvSpPr>
        <dsp:cNvPr id="0" name=""/>
        <dsp:cNvSpPr/>
      </dsp:nvSpPr>
      <dsp:spPr>
        <a:xfrm>
          <a:off x="2048933" y="1968536"/>
          <a:ext cx="1741992" cy="162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/>
            <a:t>Managing Agent’s Report</a:t>
          </a:r>
          <a:endParaRPr lang="en-US" sz="2400" kern="1200" dirty="0"/>
        </a:p>
      </dsp:txBody>
      <dsp:txXfrm>
        <a:off x="2048933" y="1968536"/>
        <a:ext cx="1741992" cy="1622910"/>
      </dsp:txXfrm>
    </dsp:sp>
    <dsp:sp modelId="{A87B3268-77EE-4F21-8DD3-8247FCAA9B56}">
      <dsp:nvSpPr>
        <dsp:cNvPr id="0" name=""/>
        <dsp:cNvSpPr/>
      </dsp:nvSpPr>
      <dsp:spPr>
        <a:xfrm>
          <a:off x="4574822" y="759890"/>
          <a:ext cx="783896" cy="7838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D88DB-360E-476F-BD47-8EC729313054}">
      <dsp:nvSpPr>
        <dsp:cNvPr id="0" name=""/>
        <dsp:cNvSpPr/>
      </dsp:nvSpPr>
      <dsp:spPr>
        <a:xfrm>
          <a:off x="4095774" y="1968536"/>
          <a:ext cx="1741992" cy="162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1" kern="1200" dirty="0"/>
            <a:t>Questions are welcome throughout and at the end.  </a:t>
          </a:r>
          <a:endParaRPr lang="en-US" sz="2400" kern="1200" dirty="0"/>
        </a:p>
      </dsp:txBody>
      <dsp:txXfrm>
        <a:off x="4095774" y="1968536"/>
        <a:ext cx="1741992" cy="1622910"/>
      </dsp:txXfrm>
    </dsp:sp>
    <dsp:sp modelId="{6ABB6434-A132-42C8-8749-049FFAC38224}">
      <dsp:nvSpPr>
        <dsp:cNvPr id="0" name=""/>
        <dsp:cNvSpPr/>
      </dsp:nvSpPr>
      <dsp:spPr>
        <a:xfrm>
          <a:off x="6621662" y="759890"/>
          <a:ext cx="783896" cy="7838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ACD01-463B-4341-AC99-16AE5A4ED454}">
      <dsp:nvSpPr>
        <dsp:cNvPr id="0" name=""/>
        <dsp:cNvSpPr/>
      </dsp:nvSpPr>
      <dsp:spPr>
        <a:xfrm>
          <a:off x="6142615" y="1968536"/>
          <a:ext cx="1741992" cy="162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1" kern="1200" dirty="0"/>
            <a:t>We want to hear your views!</a:t>
          </a:r>
          <a:endParaRPr lang="en-US" sz="2400" kern="1200" dirty="0"/>
        </a:p>
      </dsp:txBody>
      <dsp:txXfrm>
        <a:off x="6142615" y="1968536"/>
        <a:ext cx="1741992" cy="1622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8E236A-E128-6DC9-9923-F1F1C7AF26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7FA75-E472-6AAB-2180-F9E4F51A38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EEE72-C730-4351-86A7-238E94B66B8C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D8C9F-C2C9-2651-14D5-901EC0952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76B41-9F45-2253-DBEC-35DC0803D8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12178-B367-4AF8-BEA1-0971D45AF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387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3FA57-7D84-4387-B8CF-C20F7102E21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00C1-FCE4-4E48-BDA9-46BFDD06F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5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5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7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16D68-EA55-CE5F-6A17-75EAB8BE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E81CB-EEF2-D9E2-1145-5AB011CD3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888D7-F55A-FA0A-2890-110554F5C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453E5-A89C-7A83-6A32-220119736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7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8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5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65E83-D255-9955-0A2C-6AA8DB9B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34D98-EC2C-3A60-A3F9-BD6E04D7A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8BA0A-434E-A40A-E1AE-FCA93E1FA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72C2E-5EF1-ED9C-3C27-C8A54F27D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873FC-CFB6-AE89-2B65-4FFB79CA2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B0261D-F054-F35A-217C-6F7A16290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8F630-989A-AF7E-AFC8-68129764A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B9227-155A-6E4A-D07D-A0F469D61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1C469-FCDB-48BC-2B72-573BEF208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B38D6-A7B3-CBD7-EF25-F1AC85418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768CC-29D9-D9B3-683C-8BA0E91E1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8EEED-7BB2-CF77-19FB-5C6993D49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00C1-FCE4-4E48-BDA9-46BFDD06F9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3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C35A-32C6-4191-A5ED-0A0CD7293F4A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6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A76A-3C30-4080-A356-89C3F262DDEA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0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FFC0-1B0E-4FF9-9E5E-912F237D83E7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91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2CAB-3157-4752-89C9-DBE6AC90CCFD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7CF-D53B-47FC-82D2-3D1102FFD331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2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B98C-9DAB-4510-ADF8-E6706157BEBC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8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D9-2F03-4AB8-A59E-211D66452F8A}" type="datetime1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913E-C79B-4859-8290-BDB448528E27}" type="datetime1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2D5F-A5A8-4601-9BF8-9A8ADF5B0AAA}" type="datetime1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8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D61F-C1EC-467C-B2CC-5A4EDB72FACB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8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F89E-3BE9-4E33-8C41-EDB52D2D9E13}" type="datetime1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2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F5B7-14B0-4A96-9ED7-DC564A3367BC}" type="datetime1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D9A4-8D6F-459B-B1B1-293D79DEC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5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andardhill.co.u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D454-CEC0-08B1-6DFA-4A42BD4B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680" y="2040658"/>
            <a:ext cx="7991670" cy="1790700"/>
          </a:xfrm>
        </p:spPr>
        <p:txBody>
          <a:bodyPr>
            <a:noAutofit/>
          </a:bodyPr>
          <a:lstStyle/>
          <a:p>
            <a:br>
              <a:rPr lang="en-GB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4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RSH &amp; CP COMPANY LTD</a:t>
            </a:r>
            <a:br>
              <a:rPr lang="en-GB" sz="5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4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AGM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67463-D321-D5C3-C7BC-7C54D6739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67" y="4598463"/>
            <a:ext cx="6858000" cy="1241822"/>
          </a:xfrm>
        </p:spPr>
        <p:txBody>
          <a:bodyPr>
            <a:normAutofit/>
          </a:bodyPr>
          <a:lstStyle/>
          <a:p>
            <a:r>
              <a:rPr lang="en-GB" sz="3600" b="1" dirty="0"/>
              <a:t>22 </a:t>
            </a:r>
            <a:r>
              <a:rPr lang="en-GB" sz="3600" b="1" dirty="0">
                <a:ea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en-GB" sz="3600" b="1" dirty="0"/>
              <a:t>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5AF61-9797-E7D4-218F-D7B4BBE0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D9A4-8D6F-459B-B1B1-293D79DEC7FE}" type="slidenum">
              <a:rPr lang="en-GB" smtClean="0"/>
              <a:t>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8AC02-94E9-5AF9-E8FB-CA26C5B9BA21}"/>
              </a:ext>
            </a:extLst>
          </p:cNvPr>
          <p:cNvSpPr txBox="1"/>
          <p:nvPr/>
        </p:nvSpPr>
        <p:spPr>
          <a:xfrm>
            <a:off x="169815" y="352560"/>
            <a:ext cx="457095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b="1" u="sng" dirty="0">
                <a:latin typeface="playfair display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Royal Standard House &amp; </a:t>
            </a:r>
            <a:r>
              <a:rPr lang="en-GB" sz="1350" b="1" u="sng" dirty="0">
                <a:latin typeface="playfair display" panose="00000500000000000000" pitchFamily="2" charset="0"/>
              </a:rPr>
              <a:t>City Point</a:t>
            </a:r>
            <a:endParaRPr lang="en-GB" sz="1350" u="sng" dirty="0"/>
          </a:p>
        </p:txBody>
      </p:sp>
    </p:spTree>
    <p:extLst>
      <p:ext uri="{BB962C8B-B14F-4D97-AF65-F5344CB8AC3E}">
        <p14:creationId xmlns:p14="http://schemas.microsoft.com/office/powerpoint/2010/main" val="188924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0FB7B2-2825-D335-3890-CE068388C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E758A-376D-1244-2AB9-C277081D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0" y="266316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Water Ingress to Buildings</a:t>
            </a:r>
            <a:endParaRPr lang="en-GB" b="1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E5B6-5D54-61C2-2AD5-CA3E4DA2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RSH roof </a:t>
            </a:r>
          </a:p>
          <a:p>
            <a:pPr lvl="1"/>
            <a:r>
              <a:rPr lang="en-GB" sz="2600" dirty="0"/>
              <a:t>Minor leaks fixed and roof integrity checked</a:t>
            </a:r>
          </a:p>
          <a:p>
            <a:pPr lvl="1"/>
            <a:r>
              <a:rPr lang="en-GB" sz="2600" dirty="0"/>
              <a:t>Our contractors believe the roof is in good condition - no substantial spend needed in the next 10 years</a:t>
            </a:r>
          </a:p>
          <a:p>
            <a:r>
              <a:rPr lang="en-GB" dirty="0"/>
              <a:t>CP communal areas</a:t>
            </a:r>
          </a:p>
          <a:p>
            <a:pPr lvl="1"/>
            <a:r>
              <a:rPr lang="en-GB" sz="2600" dirty="0"/>
              <a:t>Long standing leaks - variety of causes and some difficult to pinpoint</a:t>
            </a:r>
          </a:p>
          <a:p>
            <a:pPr lvl="1"/>
            <a:r>
              <a:rPr lang="en-GB" sz="2600" dirty="0"/>
              <a:t>Work has started on repairing seals to windows</a:t>
            </a:r>
            <a:r>
              <a:rPr lang="en-GB" sz="2200" dirty="0"/>
              <a:t> </a:t>
            </a:r>
          </a:p>
          <a:p>
            <a:pPr lvl="1"/>
            <a:endParaRPr lang="en-GB" sz="2200" dirty="0"/>
          </a:p>
          <a:p>
            <a:endParaRPr lang="en-GB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5B6FD-877C-1E89-5608-1EF7AD24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7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04927-BCC7-60BE-3A0F-0552BCC17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6774351-44FE-1DF6-61F8-12D936969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19C2169-7933-E233-7D5A-1B699992B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D2EE5-9E61-EB9A-55EC-C1F64D7E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0" y="266316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Other Items </a:t>
            </a:r>
            <a:endParaRPr lang="en-GB" b="1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F5D6330-BF2D-B1AD-5203-6EF4A1345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2C19-BB02-E026-A362-91338FDD7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79" y="1445478"/>
            <a:ext cx="7886700" cy="4910871"/>
          </a:xfrm>
        </p:spPr>
        <p:txBody>
          <a:bodyPr>
            <a:normAutofit lnSpcReduction="10000"/>
          </a:bodyPr>
          <a:lstStyle/>
          <a:p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Door Entry System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Some teething problems </a:t>
            </a:r>
          </a:p>
          <a:p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General site maintenance 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Gardens / Trees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Jet washing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Lighting</a:t>
            </a:r>
          </a:p>
          <a:p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Fire Door Surveys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Apartment front doors need your attention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Communal doors will need significant upgrades</a:t>
            </a:r>
          </a:p>
          <a:p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Fire Risk Assessment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Awaiting report – no serious issues expected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Evacuation procedures to be clarified</a:t>
            </a:r>
          </a:p>
          <a:p>
            <a:r>
              <a:rPr lang="en-GB" sz="2400" dirty="0"/>
              <a:t>Lease extensions – 999 years</a:t>
            </a:r>
            <a:endParaRPr lang="en-GB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EDE8F-6AED-3C06-A377-46116B81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3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6DF54-EDB3-5714-DDE0-FC99D960D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BEC42-9751-9CFC-0561-0DC1FE10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Reminder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5D41-0CF9-27F1-8EDD-6FB415BA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2134753"/>
            <a:ext cx="4152298" cy="22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Residents and leaseholders are requested to report issues to NG &amp; not just to flag to other residents &amp; leaseholders on WhatsApp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0AD07-AF94-E845-3974-DBA43B57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7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D454-CEC0-08B1-6DFA-4A42BD4B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60" y="3308110"/>
            <a:ext cx="5733470" cy="1113032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F925E-6D4A-A437-C732-1E79E3E0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4D38D-C50F-35DD-9101-66BA89A3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 Today’s Presentation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B45B4-3930-AA1B-23B7-E96121DB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5E8C9D2A-BCBD-46BB-BACE-068170379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936600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11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3D37F-DC77-7D2E-43E2-967CBD34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20" y="1682205"/>
            <a:ext cx="4171453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Board’s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DF490-1B7D-DBB8-143F-7CA7837D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0583" y="6356350"/>
            <a:ext cx="6647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93D9A4-8D6F-459B-B1B1-293D79DEC7F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81CFC-03D0-B335-0823-0B4962BC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Summary of the Year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A959-169F-432F-AD1A-25A20E0FB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20" y="1253331"/>
            <a:ext cx="7886700" cy="4351338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focus on protecting and maintaining the site: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3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RSH roof checked, and leaks repaired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Work started on CP communal window repairs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New door entry system installed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Continued p</a:t>
            </a:r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rogress on legal issues with 3 &amp;10 RSH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kern="100" dirty="0">
                <a:cs typeface="Times New Roman" panose="02020603050405020304" pitchFamily="18" charset="0"/>
              </a:rPr>
              <a:t>Fire </a:t>
            </a:r>
            <a:r>
              <a:rPr lang="en-GB" sz="2800" dirty="0"/>
              <a:t>Door survey completed, and information issued to leaseholders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/>
              <a:t>New Fire Risk Assessment completed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800" dirty="0"/>
              <a:t>Communal areas &amp; CP car park cleared out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08CA8-789B-1A53-A519-7E952D86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1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B5EAD-B298-A871-4FDD-D85D80F02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F21D8-5B73-481B-1785-A81B84FD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Valuation of the Site</a:t>
            </a:r>
            <a:br>
              <a:rPr lang="en-GB" b="1" dirty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06DD-BBD0-4A52-954C-421CD112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20" y="1403595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Increased insurance reinstatement cost values :</a:t>
            </a:r>
          </a:p>
          <a:p>
            <a:endParaRPr lang="en-GB" sz="1200" dirty="0"/>
          </a:p>
          <a:p>
            <a:pPr lvl="1"/>
            <a:r>
              <a:rPr lang="en-GB" sz="2600" dirty="0"/>
              <a:t>Royal Standard House = 76% increase</a:t>
            </a:r>
          </a:p>
          <a:p>
            <a:pPr lvl="2"/>
            <a:r>
              <a:rPr lang="en-GB" sz="2200" dirty="0"/>
              <a:t>£18.5m (was £10.5m)</a:t>
            </a:r>
          </a:p>
          <a:p>
            <a:pPr lvl="2"/>
            <a:endParaRPr lang="en-GB" sz="2200" dirty="0"/>
          </a:p>
          <a:p>
            <a:pPr lvl="1"/>
            <a:r>
              <a:rPr lang="en-GB" sz="2600" dirty="0"/>
              <a:t>City Point = 7% increase</a:t>
            </a:r>
          </a:p>
          <a:p>
            <a:pPr lvl="2"/>
            <a:r>
              <a:rPr lang="en-GB" sz="2200" dirty="0"/>
              <a:t>£12.2m (was £11.4m)</a:t>
            </a:r>
          </a:p>
          <a:p>
            <a:pPr lvl="2"/>
            <a:endParaRPr lang="en-GB" sz="2200" dirty="0"/>
          </a:p>
          <a:p>
            <a:pPr lvl="1"/>
            <a:r>
              <a:rPr lang="en-GB" sz="2600" dirty="0"/>
              <a:t>Total; </a:t>
            </a:r>
            <a:r>
              <a:rPr lang="en-GB" sz="2600" b="1" dirty="0"/>
              <a:t>£30.7m </a:t>
            </a:r>
            <a:r>
              <a:rPr lang="en-GB" sz="2600" dirty="0"/>
              <a:t>		</a:t>
            </a:r>
          </a:p>
          <a:p>
            <a:pPr lvl="2"/>
            <a:r>
              <a:rPr lang="en-GB" sz="2200" dirty="0"/>
              <a:t>(was £21.9m, 40% increase)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C65CC-DC15-7077-973C-6C0086FC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45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1CFC-03D0-B335-0823-0B4962BC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8445777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Service Charge 2024 &amp;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A959-169F-432F-AD1A-25A20E0FB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4343"/>
            <a:ext cx="8038272" cy="466725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08CA8-789B-1A53-A519-7E952D86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893D9A4-8D6F-459B-B1B1-293D79DEC7F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6AA2F-0442-7F3C-A207-F5E190A03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58" y="902769"/>
            <a:ext cx="6696582" cy="3542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89863A-BFE3-66DE-00CF-3712B8B17D28}"/>
              </a:ext>
            </a:extLst>
          </p:cNvPr>
          <p:cNvSpPr txBox="1"/>
          <p:nvPr/>
        </p:nvSpPr>
        <p:spPr>
          <a:xfrm>
            <a:off x="701335" y="4465468"/>
            <a:ext cx="79655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u="sng" dirty="0"/>
              <a:t>Key budget variances:</a:t>
            </a:r>
          </a:p>
          <a:p>
            <a:endParaRPr lang="en-GB" sz="1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Joint - </a:t>
            </a:r>
            <a:r>
              <a:rPr lang="en-GB" sz="2000" dirty="0"/>
              <a:t>Professional costs reduction - £5k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RSH</a:t>
            </a:r>
            <a:r>
              <a:rPr lang="en-GB" sz="2000" dirty="0"/>
              <a:t>   - Insurance increase - £7.5k;  Maintenance saving - £4k; </a:t>
            </a:r>
          </a:p>
          <a:p>
            <a:r>
              <a:rPr lang="en-GB" sz="2000" dirty="0"/>
              <a:t>                  Electricity saving - £2k; PPM cost - £2k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CP      - </a:t>
            </a:r>
            <a:r>
              <a:rPr lang="en-GB" sz="2000" dirty="0"/>
              <a:t>Insurance increase - £2.7k; Electricity saving - £2k; PPM cost - £2k</a:t>
            </a:r>
          </a:p>
        </p:txBody>
      </p:sp>
    </p:spTree>
    <p:extLst>
      <p:ext uri="{BB962C8B-B14F-4D97-AF65-F5344CB8AC3E}">
        <p14:creationId xmlns:p14="http://schemas.microsoft.com/office/powerpoint/2010/main" val="38060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81CFC-03D0-B335-0823-0B4962BC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20" y="175959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Lease Issues and Legal Costs</a:t>
            </a: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BCEBA959-169F-432F-AD1A-25A20E0FB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3401"/>
            <a:ext cx="8724932" cy="4856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Two very unusual legal cases</a:t>
            </a:r>
          </a:p>
          <a:p>
            <a:r>
              <a:rPr lang="en-GB" sz="2400" dirty="0"/>
              <a:t>3 RSH – </a:t>
            </a:r>
            <a:r>
              <a:rPr lang="en-GB" sz="2400" i="1" dirty="0"/>
              <a:t>breach of lease with no action to remedy by leaseholders</a:t>
            </a:r>
          </a:p>
          <a:p>
            <a:pPr lvl="1"/>
            <a:r>
              <a:rPr lang="en-GB" sz="2200" dirty="0"/>
              <a:t>Court ordered leaseholders to rectify breaches &amp; pay costs</a:t>
            </a:r>
          </a:p>
          <a:p>
            <a:pPr lvl="1"/>
            <a:r>
              <a:rPr lang="en-GB" sz="2200" dirty="0"/>
              <a:t>Costs paid but no attempt made to agree required work</a:t>
            </a:r>
          </a:p>
          <a:p>
            <a:pPr lvl="1"/>
            <a:r>
              <a:rPr lang="en-GB" sz="2200" dirty="0"/>
              <a:t>Bailiffs attended in August &amp; possession of the apartment taken</a:t>
            </a:r>
          </a:p>
          <a:p>
            <a:pPr lvl="1"/>
            <a:r>
              <a:rPr lang="en-GB" sz="2200" dirty="0"/>
              <a:t>Further claims may be lodged by defendants during a relief period</a:t>
            </a:r>
          </a:p>
          <a:p>
            <a:pPr lvl="1"/>
            <a:endParaRPr lang="en-GB" sz="2200" dirty="0"/>
          </a:p>
          <a:p>
            <a:r>
              <a:rPr lang="en-GB" sz="2400" dirty="0"/>
              <a:t>10 RSH – </a:t>
            </a:r>
            <a:r>
              <a:rPr lang="en-GB" sz="2400" i="1" dirty="0"/>
              <a:t>corporate leaseholder struck off by Companies House</a:t>
            </a:r>
          </a:p>
          <a:p>
            <a:pPr lvl="1"/>
            <a:r>
              <a:rPr lang="en-GB" sz="2200" dirty="0"/>
              <a:t>The apartment reverted to being part of freehold last year</a:t>
            </a:r>
          </a:p>
          <a:p>
            <a:pPr lvl="1"/>
            <a:r>
              <a:rPr lang="en-GB" sz="2200" dirty="0"/>
              <a:t>Notice issued to occupant to leave, which they have challenged</a:t>
            </a:r>
          </a:p>
          <a:p>
            <a:pPr lvl="1"/>
            <a:r>
              <a:rPr lang="en-GB" sz="2200" dirty="0"/>
              <a:t>Procedural hearing scheduled for 17 October</a:t>
            </a:r>
          </a:p>
          <a:p>
            <a:pPr lvl="1"/>
            <a:r>
              <a:rPr lang="en-GB" sz="2200" dirty="0"/>
              <a:t>We continue to seek possession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08CA8-789B-1A53-A519-7E952D86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90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7F6A9-D536-05AF-69B2-308E8710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20" y="266316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Lease Extensions – 999 years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F971-662E-9166-78FA-DEC64B0D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A benefit of owning the Freehold </a:t>
            </a:r>
          </a:p>
          <a:p>
            <a:r>
              <a:rPr lang="en-GB" dirty="0"/>
              <a:t>Previously offered 999-year leases but not a high take up</a:t>
            </a:r>
          </a:p>
          <a:p>
            <a:r>
              <a:rPr lang="en-GB" dirty="0"/>
              <a:t>New offer proposed and open to all Company member leaseholders</a:t>
            </a:r>
          </a:p>
          <a:p>
            <a:pPr lvl="1"/>
            <a:r>
              <a:rPr lang="en-GB" dirty="0"/>
              <a:t>Costs…..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0A438-D5CD-5C91-730E-F459EFC3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93D9A4-8D6F-459B-B1B1-293D79DEC7FE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9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3D37F-DC77-7D2E-43E2-967CBD34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20" y="2086157"/>
            <a:ext cx="4171453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Managing Agent’s Report</a:t>
            </a:r>
            <a:endParaRPr lang="en-US" sz="5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DF490-1B7D-DBB8-143F-7CA7837D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0583" y="6356350"/>
            <a:ext cx="6647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93D9A4-8D6F-459B-B1B1-293D79DEC7F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35340</TotalTime>
  <Words>519</Words>
  <Application>Microsoft Office PowerPoint</Application>
  <PresentationFormat>On-screen Show (4:3)</PresentationFormat>
  <Paragraphs>104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playfair display</vt:lpstr>
      <vt:lpstr>Symbol</vt:lpstr>
      <vt:lpstr>Times New Roman</vt:lpstr>
      <vt:lpstr>Office Theme</vt:lpstr>
      <vt:lpstr> RSH &amp; CP COMPANY LTD AGM</vt:lpstr>
      <vt:lpstr> Today’s Presentation </vt:lpstr>
      <vt:lpstr>Board’s Report</vt:lpstr>
      <vt:lpstr>Summary of the Year </vt:lpstr>
      <vt:lpstr>Valuation of the Site </vt:lpstr>
      <vt:lpstr>Service Charge 2024 &amp; 2025</vt:lpstr>
      <vt:lpstr>Lease Issues and Legal Costs</vt:lpstr>
      <vt:lpstr>Lease Extensions – 999 years</vt:lpstr>
      <vt:lpstr>Managing Agent’s Report</vt:lpstr>
      <vt:lpstr>Water Ingress to Buildings</vt:lpstr>
      <vt:lpstr>Other Items </vt:lpstr>
      <vt:lpstr>Reminder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RSH &amp; CP COMPANY LTD AGM</dc:title>
  <dc:creator>Suzie Reeves</dc:creator>
  <cp:lastModifiedBy>Suzie Reeves</cp:lastModifiedBy>
  <cp:revision>59</cp:revision>
  <cp:lastPrinted>2024-08-13T13:42:55Z</cp:lastPrinted>
  <dcterms:created xsi:type="dcterms:W3CDTF">2022-09-18T13:22:37Z</dcterms:created>
  <dcterms:modified xsi:type="dcterms:W3CDTF">2025-09-18T17:59:06Z</dcterms:modified>
</cp:coreProperties>
</file>